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88" r:id="rId9"/>
    <p:sldMasterId id="2147484623" r:id="rId10"/>
    <p:sldMasterId id="2147484656" r:id="rId11"/>
  </p:sldMasterIdLst>
  <p:notesMasterIdLst>
    <p:notesMasterId r:id="rId47"/>
  </p:notesMasterIdLst>
  <p:handoutMasterIdLst>
    <p:handoutMasterId r:id="rId48"/>
  </p:handoutMasterIdLst>
  <p:sldIdLst>
    <p:sldId id="1630" r:id="rId12"/>
    <p:sldId id="1652" r:id="rId13"/>
    <p:sldId id="1634" r:id="rId14"/>
    <p:sldId id="1664" r:id="rId15"/>
    <p:sldId id="1658" r:id="rId16"/>
    <p:sldId id="1636" r:id="rId17"/>
    <p:sldId id="1563" r:id="rId18"/>
    <p:sldId id="1607" r:id="rId19"/>
    <p:sldId id="1564" r:id="rId20"/>
    <p:sldId id="1612" r:id="rId21"/>
    <p:sldId id="1598" r:id="rId22"/>
    <p:sldId id="1656" r:id="rId23"/>
    <p:sldId id="1655" r:id="rId24"/>
    <p:sldId id="1638" r:id="rId25"/>
    <p:sldId id="1606" r:id="rId26"/>
    <p:sldId id="1565" r:id="rId27"/>
    <p:sldId id="1566" r:id="rId28"/>
    <p:sldId id="1567" r:id="rId29"/>
    <p:sldId id="1568" r:id="rId30"/>
    <p:sldId id="1569" r:id="rId31"/>
    <p:sldId id="1611" r:id="rId32"/>
    <p:sldId id="1641" r:id="rId33"/>
    <p:sldId id="1639" r:id="rId34"/>
    <p:sldId id="1605" r:id="rId35"/>
    <p:sldId id="1610" r:id="rId36"/>
    <p:sldId id="1609" r:id="rId37"/>
    <p:sldId id="1642" r:id="rId38"/>
    <p:sldId id="1618" r:id="rId39"/>
    <p:sldId id="1648" r:id="rId40"/>
    <p:sldId id="1643" r:id="rId41"/>
    <p:sldId id="1645" r:id="rId42"/>
    <p:sldId id="1661" r:id="rId43"/>
    <p:sldId id="1662" r:id="rId44"/>
    <p:sldId id="1663" r:id="rId45"/>
    <p:sldId id="1650"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0"/>
            <p14:sldId id="1652"/>
            <p14:sldId id="1634"/>
            <p14:sldId id="1664"/>
            <p14:sldId id="1658"/>
            <p14:sldId id="1636"/>
            <p14:sldId id="1563"/>
            <p14:sldId id="1607"/>
            <p14:sldId id="1564"/>
            <p14:sldId id="1612"/>
            <p14:sldId id="1598"/>
            <p14:sldId id="1656"/>
            <p14:sldId id="1655"/>
            <p14:sldId id="1638"/>
            <p14:sldId id="1606"/>
            <p14:sldId id="1565"/>
            <p14:sldId id="1566"/>
            <p14:sldId id="1567"/>
            <p14:sldId id="1568"/>
            <p14:sldId id="1569"/>
            <p14:sldId id="1611"/>
            <p14:sldId id="1641"/>
            <p14:sldId id="1639"/>
            <p14:sldId id="1605"/>
            <p14:sldId id="1610"/>
            <p14:sldId id="1609"/>
            <p14:sldId id="1642"/>
            <p14:sldId id="1618"/>
            <p14:sldId id="1648"/>
            <p14:sldId id="1643"/>
            <p14:sldId id="1645"/>
            <p14:sldId id="1661"/>
            <p14:sldId id="1662"/>
            <p14:sldId id="1663"/>
          </p14:sldIdLst>
        </p14:section>
        <p14:section name="Outtro" id="{06DE65B1-6014-4CEE-AB7E-2EE1648AA32B}">
          <p14:sldIdLst>
            <p14:sldId id="1650"/>
          </p14:sldIdLst>
        </p14:section>
        <p14:section name="Appendix" id="{46512C75-7E2C-4C94-8152-9542C4528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3C00"/>
    <a:srgbClr val="FFFFFF"/>
    <a:srgbClr val="009E49"/>
    <a:srgbClr val="0072C6"/>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76295" autoAdjust="0"/>
  </p:normalViewPr>
  <p:slideViewPr>
    <p:cSldViewPr snapToObjects="1">
      <p:cViewPr varScale="1">
        <p:scale>
          <a:sx n="69" d="100"/>
          <a:sy n="69" d="100"/>
        </p:scale>
        <p:origin x="966" y="54"/>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50" d="100"/>
        <a:sy n="5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4-07-08T12:52:09.719" idx="61">
    <p:pos x="6648" y="786"/>
    <p:text>mention about SharePoint Feeds getting no focus</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11/21/2014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11/21/2014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32640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43325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11/21/2014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12</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901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8486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 sample from MSDN Code Gallery http://code.msdn.microsoft.com/Office-365-APIs-How-to-use-609102ea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75953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Power Hour O365aPI Full Stack demo https://github.com/OfficeDev/SharePoint-Power-Hour-Code-Samples/tree/master/O365ApiFullStack</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080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Project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3461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206712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94673899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113050855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114136151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55001604"/>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21549130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4237416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97618087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162192156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43857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94517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93539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18650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923073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885414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646998539"/>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109534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2516458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14405289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5148746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8760157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6622499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4460238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840637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4931918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908786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86959153"/>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1334087"/>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977772960"/>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068221503"/>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087291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020789168"/>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98856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36646486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0136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6663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7633484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44" tIns="46544" rIns="46544" bIns="46544" numCol="1" spcCol="0" rtlCol="0" fromWordArt="0" anchor="ctr" anchorCtr="0" forceAA="0" compatLnSpc="1">
            <a:prstTxWarp prst="textNoShape">
              <a:avLst/>
            </a:prstTxWarp>
            <a:noAutofit/>
          </a:bodyPr>
          <a:lstStyle/>
          <a:p>
            <a:pPr algn="ctr" defTabSz="930555" fontAlgn="base">
              <a:spcBef>
                <a:spcPct val="0"/>
              </a:spcBef>
              <a:spcAft>
                <a:spcPct val="0"/>
              </a:spcAft>
            </a:pPr>
            <a:endParaRPr lang="en-US" sz="2345"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31281" y="629083"/>
            <a:ext cx="5338712" cy="1308985"/>
          </a:xfrm>
          <a:prstGeom prst="rect">
            <a:avLst/>
          </a:prstGeom>
        </p:spPr>
        <p:txBody>
          <a:bodyPr>
            <a:noAutofit/>
          </a:bodyPr>
          <a:lstStyle>
            <a:lvl1pPr marL="0" indent="0">
              <a:buNone/>
              <a:defRPr sz="5606" b="0" i="0" cap="none" baseline="0">
                <a:gradFill>
                  <a:gsLst>
                    <a:gs pos="100000">
                      <a:schemeClr val="bg1"/>
                    </a:gs>
                    <a:gs pos="0">
                      <a:schemeClr val="bg1"/>
                    </a:gs>
                  </a:gsLst>
                  <a:lin ang="5400000" scaled="0"/>
                </a:gradFill>
                <a:latin typeface="+mj-lt"/>
                <a:cs typeface="Segoe Pro Light"/>
              </a:defRPr>
            </a:lvl1pPr>
            <a:lvl2pPr marL="620464" indent="0">
              <a:buNone/>
              <a:defRPr sz="2753" b="1"/>
            </a:lvl2pPr>
            <a:lvl3pPr marL="1240930" indent="0">
              <a:buNone/>
              <a:defRPr sz="2447" b="1"/>
            </a:lvl3pPr>
            <a:lvl4pPr marL="1861394" indent="0">
              <a:buNone/>
              <a:defRPr sz="2141" b="1"/>
            </a:lvl4pPr>
            <a:lvl5pPr marL="2481858" indent="0">
              <a:buNone/>
              <a:defRPr sz="2141" b="1"/>
            </a:lvl5pPr>
            <a:lvl6pPr marL="3102324" indent="0">
              <a:buNone/>
              <a:defRPr sz="2141" b="1"/>
            </a:lvl6pPr>
            <a:lvl7pPr marL="3722788" indent="0">
              <a:buNone/>
              <a:defRPr sz="2141" b="1"/>
            </a:lvl7pPr>
            <a:lvl8pPr marL="4343251" indent="0">
              <a:buNone/>
              <a:defRPr sz="2141" b="1"/>
            </a:lvl8pPr>
            <a:lvl9pPr marL="4963718" indent="0">
              <a:buNone/>
              <a:defRPr sz="2141" b="1"/>
            </a:lvl9pPr>
          </a:lstStyle>
          <a:p>
            <a:pPr lvl="0"/>
            <a:r>
              <a:rPr lang="en-US" dirty="0" smtClean="0"/>
              <a:t>Click to edit Master text styles.</a:t>
            </a:r>
          </a:p>
        </p:txBody>
      </p:sp>
      <p:sp>
        <p:nvSpPr>
          <p:cNvPr id="6" name="Content Placeholder 5"/>
          <p:cNvSpPr>
            <a:spLocks noGrp="1"/>
          </p:cNvSpPr>
          <p:nvPr>
            <p:ph sz="quarter" idx="4"/>
          </p:nvPr>
        </p:nvSpPr>
        <p:spPr>
          <a:xfrm>
            <a:off x="6639448" y="702691"/>
            <a:ext cx="5596179" cy="339016"/>
          </a:xfrm>
          <a:prstGeom prst="rect">
            <a:avLst/>
          </a:prstGeom>
        </p:spPr>
        <p:txBody>
          <a:bodyPr>
            <a:noAutofit/>
          </a:bodyPr>
          <a:lstStyle>
            <a:lvl1pPr marL="0" indent="0">
              <a:spcBef>
                <a:spcPts val="1222"/>
              </a:spcBef>
              <a:buNone/>
              <a:defRPr lang="en-US" sz="2039" b="0" i="0" kern="1200" spc="0" dirty="0" smtClean="0">
                <a:gradFill>
                  <a:gsLst>
                    <a:gs pos="100000">
                      <a:schemeClr val="bg2"/>
                    </a:gs>
                    <a:gs pos="0">
                      <a:schemeClr val="bg2"/>
                    </a:gs>
                  </a:gsLst>
                  <a:lin ang="5400000" scaled="0"/>
                </a:gradFill>
                <a:latin typeface="+mn-l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7"/>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2" y="1938068"/>
            <a:ext cx="5362223" cy="627475"/>
          </a:xfrm>
          <a:prstGeom prst="rect">
            <a:avLst/>
          </a:prstGeom>
        </p:spPr>
        <p:txBody>
          <a:bodyPr>
            <a:noAutofit/>
          </a:bodyPr>
          <a:lstStyle>
            <a:lvl1pPr marL="0" indent="0">
              <a:spcBef>
                <a:spcPts val="1222"/>
              </a:spcBef>
              <a:buFont typeface="Arial" pitchFamily="34" charset="0"/>
              <a:buNone/>
              <a:defRPr lang="en-US" sz="2039" b="0" i="0" kern="1200" spc="0" dirty="0" smtClean="0">
                <a:gradFill>
                  <a:gsLst>
                    <a:gs pos="100000">
                      <a:schemeClr val="bg1"/>
                    </a:gs>
                    <a:gs pos="0">
                      <a:schemeClr val="bg1"/>
                    </a:gs>
                  </a:gsLst>
                  <a:lin ang="5400000" scaled="0"/>
                </a:gradFill>
                <a:latin typeface="Segoe Pro Ligh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spTree>
    <p:extLst>
      <p:ext uri="{BB962C8B-B14F-4D97-AF65-F5344CB8AC3E}">
        <p14:creationId xmlns:p14="http://schemas.microsoft.com/office/powerpoint/2010/main" val="25479645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a:prstGeom prst="rect">
            <a:avLst/>
          </a:prstGeom>
        </p:spPr>
        <p:txBody>
          <a:bodyPr anchor="b" anchorCtr="0"/>
          <a:lstStyle>
            <a:lvl1pPr>
              <a:defRPr sz="8971"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6" y="6264016"/>
            <a:ext cx="1619203" cy="560111"/>
          </a:xfrm>
          <a:prstGeom prst="rect">
            <a:avLst/>
          </a:prstGeom>
        </p:spPr>
      </p:pic>
    </p:spTree>
    <p:extLst>
      <p:ext uri="{BB962C8B-B14F-4D97-AF65-F5344CB8AC3E}">
        <p14:creationId xmlns:p14="http://schemas.microsoft.com/office/powerpoint/2010/main" val="1230894569"/>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05844"/>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70757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71267895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0142204"/>
      </p:ext>
    </p:extLst>
  </p:cSld>
  <p:clrMapOvr>
    <a:masterClrMapping/>
  </p:clrMapOvr>
  <p:transition>
    <p:fade/>
  </p:transition>
  <p:timing>
    <p:tnLst>
      <p:par>
        <p:cTn id="1" dur="indefinite" restart="never" nodeType="tmRoot"/>
      </p:par>
    </p:tnLst>
  </p:timing>
  <p:hf hdr="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022968153"/>
      </p:ext>
    </p:extLst>
  </p:cSld>
  <p:clrMapOvr>
    <a:masterClrMapping/>
  </p:clrMapOvr>
  <p:transition>
    <p:fade/>
  </p:transition>
  <p:timing>
    <p:tnLst>
      <p:par>
        <p:cTn id="1" dur="indefinite" restart="never" nodeType="tmRoot"/>
      </p:par>
    </p:tnLst>
  </p:timing>
  <p:hf hdr="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09844026"/>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713649860"/>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616402266"/>
      </p:ext>
    </p:extLst>
  </p:cSld>
  <p:clrMapOvr>
    <a:masterClrMapping/>
  </p:clrMapOvr>
  <p:transition>
    <p:fade/>
  </p:transition>
  <p:timing>
    <p:tnLst>
      <p:par>
        <p:cTn id="1" dur="indefinite" restart="never" nodeType="tmRoot"/>
      </p:par>
    </p:tnLst>
  </p:timing>
  <p:hf hdr="0"/>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9165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445925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818580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6404449"/>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105421109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99125066"/>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2983406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06882001"/>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4390430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93952109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9000654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6039733"/>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66100398"/>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50897417"/>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777096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81498168"/>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742629992"/>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582241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2811921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26913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043502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98037632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4048687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9279982"/>
      </p:ext>
    </p:extLst>
  </p:cSld>
  <p:clrMapOvr>
    <a:masterClrMapping/>
  </p:clrMapOvr>
  <p:transition>
    <p:fade/>
  </p:transition>
  <p:timing>
    <p:tnLst>
      <p:par>
        <p:cTn id="1" dur="indefinite" restart="never" nodeType="tmRoot"/>
      </p:par>
    </p:tnLst>
  </p:timing>
  <p:hf hdr="0"/>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59055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12958449"/>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5486644"/>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748763"/>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862328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58842580"/>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6462300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03019544"/>
      </p:ext>
    </p:extLst>
  </p:cSld>
  <p:clrMapOvr>
    <a:masterClrMapping/>
  </p:clrMapOvr>
  <p:transition>
    <p:fade/>
  </p:transition>
  <p:timing>
    <p:tnLst>
      <p:par>
        <p:cTn id="1" dur="indefinite" restart="never" nodeType="tmRoot"/>
      </p:par>
    </p:tnLst>
  </p:timing>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66869123"/>
      </p:ext>
    </p:extLst>
  </p:cSld>
  <p:clrMapOvr>
    <a:masterClrMapping/>
  </p:clrMapOvr>
  <p:transition>
    <p:fade/>
  </p:transition>
  <p:timing>
    <p:tnLst>
      <p:par>
        <p:cTn id="1" dur="indefinite" restart="never" nodeType="tmRoot"/>
      </p:par>
    </p:tnLst>
  </p:timing>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75779133"/>
      </p:ext>
    </p:extLst>
  </p:cSld>
  <p:clrMapOvr>
    <a:masterClrMapping/>
  </p:clrMapOvr>
  <p:transition>
    <p:fade/>
  </p:transition>
  <p:timing>
    <p:tnLst>
      <p:par>
        <p:cTn id="1" dur="indefinite" restart="never" nodeType="tmRoot"/>
      </p:par>
    </p:tnLst>
  </p:timing>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timing>
    <p:tnLst>
      <p:par>
        <p:cTn id="1" dur="indefinite" restart="never" nodeType="tmRoot"/>
      </p:par>
    </p:tnLst>
  </p:timing>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timing>
    <p:tnLst>
      <p:par>
        <p:cTn id="1" dur="indefinite" restart="never" nodeType="tmRoot"/>
      </p:par>
    </p:tnLst>
  </p:timing>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8419797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0287454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5078939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1926744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976218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2256734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682087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212181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799842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2697571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7941013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19012803"/>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7089315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0798141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374920869"/>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91863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84827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0246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49104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2387738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44" tIns="46544" rIns="46544" bIns="46544" numCol="1" spcCol="0" rtlCol="0" fromWordArt="0" anchor="ctr" anchorCtr="0" forceAA="0" compatLnSpc="1">
            <a:prstTxWarp prst="textNoShape">
              <a:avLst/>
            </a:prstTxWarp>
            <a:noAutofit/>
          </a:bodyPr>
          <a:lstStyle/>
          <a:p>
            <a:pPr algn="ctr" defTabSz="930555" fontAlgn="base">
              <a:spcBef>
                <a:spcPct val="0"/>
              </a:spcBef>
              <a:spcAft>
                <a:spcPct val="0"/>
              </a:spcAft>
            </a:pPr>
            <a:endParaRPr lang="en-US" sz="2345"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31281" y="629083"/>
            <a:ext cx="5338712" cy="1308985"/>
          </a:xfrm>
          <a:prstGeom prst="rect">
            <a:avLst/>
          </a:prstGeom>
        </p:spPr>
        <p:txBody>
          <a:bodyPr>
            <a:noAutofit/>
          </a:bodyPr>
          <a:lstStyle>
            <a:lvl1pPr marL="0" indent="0">
              <a:buNone/>
              <a:defRPr sz="5606" b="0" i="0" cap="none" baseline="0">
                <a:gradFill>
                  <a:gsLst>
                    <a:gs pos="100000">
                      <a:schemeClr val="bg1"/>
                    </a:gs>
                    <a:gs pos="0">
                      <a:schemeClr val="bg1"/>
                    </a:gs>
                  </a:gsLst>
                  <a:lin ang="5400000" scaled="0"/>
                </a:gradFill>
                <a:latin typeface="+mj-lt"/>
                <a:cs typeface="Segoe Pro Light"/>
              </a:defRPr>
            </a:lvl1pPr>
            <a:lvl2pPr marL="620464" indent="0">
              <a:buNone/>
              <a:defRPr sz="2753" b="1"/>
            </a:lvl2pPr>
            <a:lvl3pPr marL="1240930" indent="0">
              <a:buNone/>
              <a:defRPr sz="2447" b="1"/>
            </a:lvl3pPr>
            <a:lvl4pPr marL="1861394" indent="0">
              <a:buNone/>
              <a:defRPr sz="2141" b="1"/>
            </a:lvl4pPr>
            <a:lvl5pPr marL="2481858" indent="0">
              <a:buNone/>
              <a:defRPr sz="2141" b="1"/>
            </a:lvl5pPr>
            <a:lvl6pPr marL="3102324" indent="0">
              <a:buNone/>
              <a:defRPr sz="2141" b="1"/>
            </a:lvl6pPr>
            <a:lvl7pPr marL="3722788" indent="0">
              <a:buNone/>
              <a:defRPr sz="2141" b="1"/>
            </a:lvl7pPr>
            <a:lvl8pPr marL="4343251" indent="0">
              <a:buNone/>
              <a:defRPr sz="2141" b="1"/>
            </a:lvl8pPr>
            <a:lvl9pPr marL="4963718" indent="0">
              <a:buNone/>
              <a:defRPr sz="2141" b="1"/>
            </a:lvl9pPr>
          </a:lstStyle>
          <a:p>
            <a:pPr lvl="0"/>
            <a:r>
              <a:rPr lang="en-US" dirty="0" smtClean="0"/>
              <a:t>Click to edit Master text styles.</a:t>
            </a:r>
          </a:p>
        </p:txBody>
      </p:sp>
      <p:sp>
        <p:nvSpPr>
          <p:cNvPr id="6" name="Content Placeholder 5"/>
          <p:cNvSpPr>
            <a:spLocks noGrp="1"/>
          </p:cNvSpPr>
          <p:nvPr>
            <p:ph sz="quarter" idx="4"/>
          </p:nvPr>
        </p:nvSpPr>
        <p:spPr>
          <a:xfrm>
            <a:off x="6639448" y="702691"/>
            <a:ext cx="5596179" cy="339016"/>
          </a:xfrm>
          <a:prstGeom prst="rect">
            <a:avLst/>
          </a:prstGeom>
        </p:spPr>
        <p:txBody>
          <a:bodyPr>
            <a:noAutofit/>
          </a:bodyPr>
          <a:lstStyle>
            <a:lvl1pPr marL="0" indent="0">
              <a:spcBef>
                <a:spcPts val="1222"/>
              </a:spcBef>
              <a:buNone/>
              <a:defRPr lang="en-US" sz="2039" b="0" i="0" kern="1200" spc="0" dirty="0" smtClean="0">
                <a:gradFill>
                  <a:gsLst>
                    <a:gs pos="100000">
                      <a:schemeClr val="bg2"/>
                    </a:gs>
                    <a:gs pos="0">
                      <a:schemeClr val="bg2"/>
                    </a:gs>
                  </a:gsLst>
                  <a:lin ang="5400000" scaled="0"/>
                </a:gradFill>
                <a:latin typeface="+mn-l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7"/>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2" y="1938068"/>
            <a:ext cx="5362223" cy="627475"/>
          </a:xfrm>
          <a:prstGeom prst="rect">
            <a:avLst/>
          </a:prstGeom>
        </p:spPr>
        <p:txBody>
          <a:bodyPr>
            <a:noAutofit/>
          </a:bodyPr>
          <a:lstStyle>
            <a:lvl1pPr marL="0" indent="0">
              <a:spcBef>
                <a:spcPts val="1222"/>
              </a:spcBef>
              <a:buFont typeface="Arial" pitchFamily="34" charset="0"/>
              <a:buNone/>
              <a:defRPr lang="en-US" sz="2039" b="0" i="0" kern="1200" spc="0" dirty="0" smtClean="0">
                <a:gradFill>
                  <a:gsLst>
                    <a:gs pos="100000">
                      <a:schemeClr val="bg1"/>
                    </a:gs>
                    <a:gs pos="0">
                      <a:schemeClr val="bg1"/>
                    </a:gs>
                  </a:gsLst>
                  <a:lin ang="5400000" scaled="0"/>
                </a:gradFill>
                <a:latin typeface="Segoe Pro Ligh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spTree>
    <p:extLst>
      <p:ext uri="{BB962C8B-B14F-4D97-AF65-F5344CB8AC3E}">
        <p14:creationId xmlns:p14="http://schemas.microsoft.com/office/powerpoint/2010/main" val="1901120509"/>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a:prstGeom prst="rect">
            <a:avLst/>
          </a:prstGeom>
        </p:spPr>
        <p:txBody>
          <a:bodyPr anchor="b" anchorCtr="0"/>
          <a:lstStyle>
            <a:lvl1pPr>
              <a:defRPr sz="8971"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6" y="6264016"/>
            <a:ext cx="1619203" cy="560111"/>
          </a:xfrm>
          <a:prstGeom prst="rect">
            <a:avLst/>
          </a:prstGeom>
        </p:spPr>
      </p:pic>
    </p:spTree>
    <p:extLst>
      <p:ext uri="{BB962C8B-B14F-4D97-AF65-F5344CB8AC3E}">
        <p14:creationId xmlns:p14="http://schemas.microsoft.com/office/powerpoint/2010/main" val="288166499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05844"/>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184987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7663840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86401396"/>
      </p:ext>
    </p:extLst>
  </p:cSld>
  <p:clrMapOvr>
    <a:masterClrMapping/>
  </p:clrMapOvr>
  <p:transition>
    <p:fade/>
  </p:transition>
  <p:timing>
    <p:tnLst>
      <p:par>
        <p:cTn id="1" dur="indefinite" restart="never" nodeType="tmRoot"/>
      </p:par>
    </p:tnLst>
  </p:timing>
  <p:hf hdr="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69863924"/>
      </p:ext>
    </p:extLst>
  </p:cSld>
  <p:clrMapOvr>
    <a:masterClrMapping/>
  </p:clrMapOvr>
  <p:transition>
    <p:fade/>
  </p:transition>
  <p:timing>
    <p:tnLst>
      <p:par>
        <p:cTn id="1" dur="indefinite" restart="never" nodeType="tmRoot"/>
      </p:par>
    </p:tnLst>
  </p:timing>
  <p:hf hdr="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0780468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82192566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795335439"/>
      </p:ext>
    </p:extLst>
  </p:cSld>
  <p:clrMapOvr>
    <a:masterClrMapping/>
  </p:clrMapOvr>
  <p:transition>
    <p:fade/>
  </p:transition>
  <p:timing>
    <p:tnLst>
      <p:par>
        <p:cTn id="1" dur="indefinite" restart="never" nodeType="tmRoot"/>
      </p:par>
    </p:tnLst>
  </p:timing>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598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235820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5869731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42836312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11315840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159608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9314728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4112694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2859811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895460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621198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756493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00950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91216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91471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385884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063984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439745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388043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71509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image" Target="../media/image4.png"/><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image" Target="../media/image3.png"/><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theme" Target="../theme/theme7.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theme" Target="../theme/theme8.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 id="214748455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6079608"/>
      </p:ext>
    </p:extLst>
  </p:cSld>
  <p:clrMap bg1="lt1" tx1="dk1" bg2="lt2" tx2="dk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556732802"/>
      </p:ext>
    </p:extLst>
  </p:cSld>
  <p:clrMap bg1="dk1" tx1="lt1" bg2="dk2" tx2="lt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 id="2147484600" r:id="rId12"/>
    <p:sldLayoutId id="2147484601" r:id="rId13"/>
    <p:sldLayoutId id="2147484602" r:id="rId14"/>
    <p:sldLayoutId id="2147484603" r:id="rId15"/>
    <p:sldLayoutId id="2147484604" r:id="rId16"/>
    <p:sldLayoutId id="2147484605" r:id="rId17"/>
    <p:sldLayoutId id="2147484606" r:id="rId18"/>
    <p:sldLayoutId id="2147484607" r:id="rId19"/>
    <p:sldLayoutId id="2147484608" r:id="rId20"/>
    <p:sldLayoutId id="2147484609"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2"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3316855"/>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48" r:id="rId25"/>
    <p:sldLayoutId id="2147484649" r:id="rId26"/>
    <p:sldLayoutId id="2147484650" r:id="rId27"/>
    <p:sldLayoutId id="2147484651" r:id="rId28"/>
    <p:sldLayoutId id="2147484652" r:id="rId29"/>
    <p:sldLayoutId id="2147484653" r:id="rId30"/>
    <p:sldLayoutId id="2147484654" r:id="rId31"/>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9846392"/>
      </p:ext>
    </p:extLst>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 id="2147484681" r:id="rId25"/>
    <p:sldLayoutId id="2147484682" r:id="rId26"/>
    <p:sldLayoutId id="2147484683" r:id="rId27"/>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6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4.xml"/><Relationship Id="rId4" Type="http://schemas.openxmlformats.org/officeDocument/2006/relationships/image" Target="../media/image52.jpg"/></Relationships>
</file>

<file path=ppt/slides/_rels/slide3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17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7.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openxmlformats.org/officeDocument/2006/relationships/image" Target="../media/image33.png"/><Relationship Id="rId3" Type="http://schemas.openxmlformats.org/officeDocument/2006/relationships/image" Target="../media/image20.emf"/><Relationship Id="rId7" Type="http://schemas.openxmlformats.org/officeDocument/2006/relationships/image" Target="../media/image24.png"/><Relationship Id="rId12" Type="http://schemas.openxmlformats.org/officeDocument/2006/relationships/image" Target="../media/image28.png"/><Relationship Id="rId17" Type="http://schemas.microsoft.com/office/2007/relationships/hdphoto" Target="../media/hdphoto2.wdp"/><Relationship Id="rId2" Type="http://schemas.openxmlformats.org/officeDocument/2006/relationships/image" Target="../media/image19.png"/><Relationship Id="rId16" Type="http://schemas.openxmlformats.org/officeDocument/2006/relationships/image" Target="../media/image32.png"/><Relationship Id="rId20" Type="http://schemas.openxmlformats.org/officeDocument/2006/relationships/image" Target="../media/image35.png"/><Relationship Id="rId1" Type="http://schemas.openxmlformats.org/officeDocument/2006/relationships/slideLayout" Target="../slideLayouts/slideLayout99.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emf"/><Relationship Id="rId15" Type="http://schemas.openxmlformats.org/officeDocument/2006/relationships/image" Target="../media/image31.png"/><Relationship Id="rId10" Type="http://schemas.microsoft.com/office/2007/relationships/hdphoto" Target="../media/hdphoto1.wdp"/><Relationship Id="rId19"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9730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sz="4000" dirty="0" err="1"/>
              <a:t>OAuth</a:t>
            </a:r>
            <a:r>
              <a:rPr lang="en-US" sz="4000" dirty="0"/>
              <a:t> 2.0</a:t>
            </a:r>
          </a:p>
          <a:p>
            <a:r>
              <a:rPr lang="en-US" sz="4000" dirty="0"/>
              <a:t>No capturing user credentials</a:t>
            </a:r>
          </a:p>
          <a:p>
            <a:r>
              <a:rPr lang="en-US" sz="4000" dirty="0"/>
              <a:t>Fine-grained access scopes</a:t>
            </a:r>
          </a:p>
          <a:p>
            <a:r>
              <a:rPr lang="en-US" sz="4000" dirty="0"/>
              <a:t>Supports MFA and federated user sign-in</a:t>
            </a:r>
          </a:p>
          <a:p>
            <a:r>
              <a:rPr lang="en-US" sz="4000" dirty="0"/>
              <a:t>Long-term access through refresh tokens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Secure protocol</a:t>
            </a:r>
          </a:p>
        </p:txBody>
      </p:sp>
    </p:spTree>
    <p:extLst>
      <p:ext uri="{BB962C8B-B14F-4D97-AF65-F5344CB8AC3E}">
        <p14:creationId xmlns:p14="http://schemas.microsoft.com/office/powerpoint/2010/main" val="281185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a:t>Automatically determine URL of O365 services</a:t>
            </a:r>
          </a:p>
          <a:p>
            <a:r>
              <a:rPr lang="en-US" sz="4000" dirty="0"/>
              <a:t>Supports device app and </a:t>
            </a:r>
            <a:r>
              <a:rPr lang="en-US" sz="4000" dirty="0" smtClean="0"/>
              <a:t>website </a:t>
            </a:r>
            <a:r>
              <a:rPr lang="en-US" sz="4000" dirty="0"/>
              <a:t>flows</a:t>
            </a:r>
          </a:p>
          <a:p>
            <a:r>
              <a:rPr lang="en-US" sz="4000" dirty="0"/>
              <a:t>Secured using Azure AD authentication</a:t>
            </a:r>
          </a:p>
          <a:p>
            <a:r>
              <a:rPr lang="en-US" sz="4000" dirty="0"/>
              <a:t>Serves information stored about services in AAD</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discovery services</a:t>
            </a:r>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9212" y="5676756"/>
            <a:ext cx="11870236" cy="837982"/>
          </a:xfrm>
          <a:prstGeom prst="rect">
            <a:avLst/>
          </a:prstGeom>
          <a:solidFill>
            <a:schemeClr val="accent1">
              <a:lumMod val="50000"/>
            </a:schemeClr>
          </a:solidFill>
          <a:ln w="10795" cap="flat" cmpd="sng" algn="ctr">
            <a:noFill/>
            <a:prstDash val="solid"/>
          </a:ln>
          <a:effectLst/>
        </p:spPr>
        <p:txBody>
          <a:bodyPr lIns="182828" tIns="146262" rIns="182828" bIns="146262" rtlCol="0" anchor="t" anchorCtr="0"/>
          <a:lstStyle/>
          <a:p>
            <a:pPr defTabSz="913912">
              <a:defRPr/>
            </a:pPr>
            <a:r>
              <a:rPr lang="en-US" sz="1799"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9212" y="2278863"/>
            <a:ext cx="11870236"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28" tIns="146262" rIns="182828" bIns="146262" numCol="1" spcCol="1245" anchor="t" anchorCtr="0">
            <a:noAutofit/>
          </a:bodyPr>
          <a:lstStyle/>
          <a:p>
            <a:pPr defTabSz="1644167">
              <a:lnSpc>
                <a:spcPct val="90000"/>
              </a:lnSpc>
              <a:spcBef>
                <a:spcPct val="0"/>
              </a:spcBef>
              <a:spcAft>
                <a:spcPct val="35000"/>
              </a:spcAft>
            </a:pPr>
            <a:r>
              <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99"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9215" y="3177517"/>
            <a:ext cx="9128139"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err="1">
                  <a:gradFill>
                    <a:gsLst>
                      <a:gs pos="0">
                        <a:schemeClr val="bg1"/>
                      </a:gs>
                      <a:gs pos="53000">
                        <a:schemeClr val="bg1"/>
                      </a:gs>
                    </a:gsLst>
                    <a:lin ang="5400000" scaled="0"/>
                  </a:gradFill>
                </a:rPr>
                <a:t>.Net</a:t>
              </a:r>
              <a:r>
                <a:rPr lang="en-US" sz="1799"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pPr>
              <a:r>
                <a:rPr lang="en-US" sz="1799" dirty="0">
                  <a:gradFill>
                    <a:gsLst>
                      <a:gs pos="0">
                        <a:schemeClr val="tx1"/>
                      </a:gs>
                      <a:gs pos="53000">
                        <a:schemeClr val="tx1"/>
                      </a:gs>
                    </a:gsLst>
                    <a:lin ang="5400000" scaled="0"/>
                  </a:gradFill>
                </a:rPr>
                <a:t>Execute </a:t>
              </a:r>
              <a:br>
                <a:rPr lang="en-US" sz="1799" dirty="0">
                  <a:gradFill>
                    <a:gsLst>
                      <a:gs pos="0">
                        <a:schemeClr val="tx1"/>
                      </a:gs>
                      <a:gs pos="53000">
                        <a:schemeClr val="tx1"/>
                      </a:gs>
                    </a:gsLst>
                    <a:lin ang="5400000" scaled="0"/>
                  </a:gradFill>
                </a:rPr>
              </a:br>
              <a:r>
                <a:rPr lang="en-US" sz="1799" dirty="0">
                  <a:gradFill>
                    <a:gsLst>
                      <a:gs pos="0">
                        <a:schemeClr val="tx1"/>
                      </a:gs>
                      <a:gs pos="53000">
                        <a:schemeClr val="tx1"/>
                      </a:gs>
                    </a:gsLst>
                    <a:lin ang="5400000" scaled="0"/>
                  </a:gradFill>
                </a:rPr>
                <a:t>query</a:t>
              </a:r>
            </a:p>
          </p:txBody>
        </p:sp>
      </p:grpSp>
      <p:grpSp>
        <p:nvGrpSpPr>
          <p:cNvPr id="5" name="Group 4"/>
          <p:cNvGrpSpPr/>
          <p:nvPr/>
        </p:nvGrpSpPr>
        <p:grpSpPr>
          <a:xfrm>
            <a:off x="10331383" y="3281697"/>
            <a:ext cx="1858802"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199"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defRPr/>
              </a:pPr>
              <a:r>
                <a:rPr lang="en-US" sz="1799" dirty="0">
                  <a:gradFill>
                    <a:gsLst>
                      <a:gs pos="0">
                        <a:schemeClr val="tx1"/>
                      </a:gs>
                      <a:gs pos="53000">
                        <a:schemeClr val="tx1"/>
                      </a:gs>
                    </a:gsLst>
                    <a:lin ang="5400000" scaled="0"/>
                  </a:gradFill>
                </a:rPr>
                <a:t>REST/ OData</a:t>
              </a:r>
            </a:p>
          </p:txBody>
        </p:sp>
      </p:grpSp>
      <p:sp>
        <p:nvSpPr>
          <p:cNvPr id="47" name="Rectangle 46"/>
          <p:cNvSpPr/>
          <p:nvPr/>
        </p:nvSpPr>
        <p:spPr>
          <a:xfrm>
            <a:off x="10246029" y="1212341"/>
            <a:ext cx="1919468" cy="1005851"/>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4399"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940" y="1212341"/>
            <a:ext cx="1919468"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grpSp>
        <p:nvGrpSpPr>
          <p:cNvPr id="8" name="Group 7"/>
          <p:cNvGrpSpPr/>
          <p:nvPr/>
        </p:nvGrpSpPr>
        <p:grpSpPr>
          <a:xfrm>
            <a:off x="289214" y="1212341"/>
            <a:ext cx="1919468"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1" name="Group 10"/>
          <p:cNvGrpSpPr/>
          <p:nvPr/>
        </p:nvGrpSpPr>
        <p:grpSpPr>
          <a:xfrm>
            <a:off x="6263303" y="1212341"/>
            <a:ext cx="1919468"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2" name="Group 11"/>
          <p:cNvGrpSpPr/>
          <p:nvPr/>
        </p:nvGrpSpPr>
        <p:grpSpPr>
          <a:xfrm>
            <a:off x="8254666" y="1212341"/>
            <a:ext cx="1919468"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9" name="Group 8"/>
          <p:cNvGrpSpPr/>
          <p:nvPr/>
        </p:nvGrpSpPr>
        <p:grpSpPr>
          <a:xfrm>
            <a:off x="2280577" y="1212341"/>
            <a:ext cx="1919468"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15" name="Rectangle 14"/>
          <p:cNvSpPr/>
          <p:nvPr/>
        </p:nvSpPr>
        <p:spPr bwMode="auto">
          <a:xfrm>
            <a:off x="2877" y="6514739"/>
            <a:ext cx="12431098"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9212" y="307377"/>
            <a:ext cx="11369864" cy="763587"/>
          </a:xfrm>
        </p:spPr>
        <p:txBody>
          <a:bodyPr/>
          <a:lstStyle/>
          <a:p>
            <a:r>
              <a:rPr lang="en-US" sz="5398" dirty="0"/>
              <a:t>The SharePoint client APIs</a:t>
            </a:r>
          </a:p>
        </p:txBody>
      </p:sp>
      <p:sp>
        <p:nvSpPr>
          <p:cNvPr id="13" name="Rectangle 12"/>
          <p:cNvSpPr/>
          <p:nvPr/>
        </p:nvSpPr>
        <p:spPr bwMode="auto">
          <a:xfrm>
            <a:off x="4572997" y="-2263395"/>
            <a:ext cx="914032"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59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422739" y="6078626"/>
            <a:ext cx="1710823"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9282" y="287372"/>
            <a:ext cx="11370961" cy="762786"/>
          </a:xfrm>
        </p:spPr>
        <p:txBody>
          <a:bodyPr vert="horz" wrap="square" lIns="146262" tIns="91413" rIns="146262" bIns="91413" rtlCol="0" anchor="t">
            <a:noAutofit/>
          </a:bodyPr>
          <a:lstStyle/>
          <a:p>
            <a:r>
              <a:rPr lang="en-US" sz="5398" dirty="0"/>
              <a:t>Office 365 APIs Roadmap</a:t>
            </a:r>
          </a:p>
        </p:txBody>
      </p:sp>
      <p:grpSp>
        <p:nvGrpSpPr>
          <p:cNvPr id="50" name="Group 49"/>
          <p:cNvGrpSpPr/>
          <p:nvPr/>
        </p:nvGrpSpPr>
        <p:grpSpPr>
          <a:xfrm>
            <a:off x="5773768" y="1200149"/>
            <a:ext cx="2847277" cy="5495222"/>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endParaRPr lang="en-US" sz="1599"/>
            </a:p>
          </p:txBody>
        </p:sp>
      </p:grpSp>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pPr>
            <a:r>
              <a:rPr lang="en-US" sz="300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3264" dirty="0">
                <a:gradFill>
                  <a:gsLst>
                    <a:gs pos="0">
                      <a:schemeClr val="bg1"/>
                    </a:gs>
                    <a:gs pos="53000">
                      <a:schemeClr val="bg1"/>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83893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20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800" fill="hold"/>
                                        <p:tgtEl>
                                          <p:spTgt spid="50"/>
                                        </p:tgtEl>
                                        <p:attrNameLst>
                                          <p:attrName>ppt_x</p:attrName>
                                        </p:attrNameLst>
                                      </p:cBhvr>
                                      <p:tavLst>
                                        <p:tav tm="0">
                                          <p:val>
                                            <p:strVal val="#ppt_x"/>
                                          </p:val>
                                        </p:tav>
                                        <p:tav tm="100000">
                                          <p:val>
                                            <p:strVal val="#ppt_x"/>
                                          </p:val>
                                        </p:tav>
                                      </p:tavLst>
                                    </p:anim>
                                    <p:anim calcmode="lin" valueType="num">
                                      <p:cBhvr additive="base">
                                        <p:cTn id="8" dur="800" fill="hold"/>
                                        <p:tgtEl>
                                          <p:spTgt spid="50"/>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200"/>
                                        <p:tgtEl>
                                          <p:spTgt spid="73"/>
                                        </p:tgtEl>
                                      </p:cBhvr>
                                    </p:animEffect>
                                  </p:childTnLst>
                                </p:cTn>
                              </p:par>
                              <p:par>
                                <p:cTn id="12" presetID="63" presetClass="path" presetSubtype="0" decel="100000" fill="hold" nodeType="withEffect">
                                  <p:stCondLst>
                                    <p:cond delay="700"/>
                                  </p:stCondLst>
                                  <p:childTnLst>
                                    <p:animMotion origin="layout" path="M -0.02412 4.2079E-6 L -2.20832E-6 4.2079E-6 " pathEditMode="relative" rAng="0" ptsTypes="AA">
                                      <p:cBhvr>
                                        <p:cTn id="13" dur="200" fill="hold"/>
                                        <p:tgtEl>
                                          <p:spTgt spid="73"/>
                                        </p:tgtEl>
                                        <p:attrNameLst>
                                          <p:attrName>ppt_x</p:attrName>
                                          <p:attrName>ppt_y</p:attrName>
                                        </p:attrNameLst>
                                      </p:cBhvr>
                                      <p:rCtr x="1200" y="0"/>
                                    </p:animMotion>
                                  </p:childTnLst>
                                </p:cTn>
                              </p:par>
                              <p:par>
                                <p:cTn id="14" presetID="6" presetClass="emph" presetSubtype="0" accel="100000" autoRev="1" fill="hold" nodeType="withEffect">
                                  <p:stCondLst>
                                    <p:cond delay="200"/>
                                  </p:stCondLst>
                                  <p:childTnLst>
                                    <p:animScale>
                                      <p:cBhvr>
                                        <p:cTn id="15" dur="400" fill="hold"/>
                                        <p:tgtEl>
                                          <p:spTgt spid="73"/>
                                        </p:tgtEl>
                                      </p:cBhvr>
                                      <p:by x="80000" y="80000"/>
                                    </p:animScale>
                                  </p:childTnLst>
                                </p:cTn>
                              </p:par>
                              <p:par>
                                <p:cTn id="16" presetID="10" presetClass="entr" presetSubtype="0" fill="hold" grpId="0" nodeType="withEffect">
                                  <p:stCondLst>
                                    <p:cond delay="70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200"/>
                                        <p:tgtEl>
                                          <p:spTgt spid="80"/>
                                        </p:tgtEl>
                                      </p:cBhvr>
                                    </p:animEffect>
                                  </p:childTnLst>
                                </p:cTn>
                              </p:par>
                              <p:par>
                                <p:cTn id="19" presetID="63" presetClass="path" presetSubtype="0" decel="100000" fill="hold" grpId="1" nodeType="withEffect">
                                  <p:stCondLst>
                                    <p:cond delay="700"/>
                                  </p:stCondLst>
                                  <p:childTnLst>
                                    <p:animMotion origin="layout" path="M -0.02412 4.2079E-6 L -2.20832E-6 4.2079E-6 " pathEditMode="relative" rAng="0" ptsTypes="AA">
                                      <p:cBhvr>
                                        <p:cTn id="20" dur="200" fill="hold"/>
                                        <p:tgtEl>
                                          <p:spTgt spid="80"/>
                                        </p:tgtEl>
                                        <p:attrNameLst>
                                          <p:attrName>ppt_x</p:attrName>
                                          <p:attrName>ppt_y</p:attrName>
                                        </p:attrNameLst>
                                      </p:cBhvr>
                                      <p:rCtr x="1200" y="0"/>
                                    </p:animMotion>
                                  </p:childTnLst>
                                </p:cTn>
                              </p:par>
                              <p:par>
                                <p:cTn id="21" presetID="6" presetClass="emph" presetSubtype="0" accel="100000" autoRev="1" fill="hold" grpId="2" nodeType="withEffect">
                                  <p:stCondLst>
                                    <p:cond delay="200"/>
                                  </p:stCondLst>
                                  <p:childTnLst>
                                    <p:animScale>
                                      <p:cBhvr>
                                        <p:cTn id="22" dur="400" fill="hold"/>
                                        <p:tgtEl>
                                          <p:spTgt spid="80"/>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0"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220075" cy="1828800"/>
          </a:xfrm>
        </p:spPr>
        <p:txBody>
          <a:bodyPr/>
          <a:lstStyle/>
          <a:p>
            <a:pPr algn="ctr"/>
            <a:r>
              <a:rPr lang="en-US" sz="6600" dirty="0" smtClean="0">
                <a:solidFill>
                  <a:schemeClr val="tx1"/>
                </a:solidFill>
              </a:rPr>
              <a:t>http://aka.ms/o365apis  </a:t>
            </a:r>
            <a:endParaRPr lang="en-US" sz="66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9092" y="152340"/>
            <a:ext cx="9875412" cy="6686248"/>
          </a:xfrm>
          <a:prstGeom prst="rect">
            <a:avLst/>
          </a:prstGeom>
        </p:spPr>
      </p:pic>
    </p:spTree>
    <p:extLst>
      <p:ext uri="{BB962C8B-B14F-4D97-AF65-F5344CB8AC3E}">
        <p14:creationId xmlns:p14="http://schemas.microsoft.com/office/powerpoint/2010/main" val="253151904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3462"/>
          <a:stretch/>
        </p:blipFill>
        <p:spPr>
          <a:xfrm>
            <a:off x="1280531" y="281658"/>
            <a:ext cx="9857977" cy="6404892"/>
          </a:xfrm>
          <a:prstGeom prst="rect">
            <a:avLst/>
          </a:prstGeom>
          <a:ln>
            <a:solidFill>
              <a:schemeClr val="bg1">
                <a:lumMod val="50000"/>
              </a:schemeClr>
            </a:solidFill>
          </a:ln>
        </p:spPr>
      </p:pic>
    </p:spTree>
    <p:extLst>
      <p:ext uri="{BB962C8B-B14F-4D97-AF65-F5344CB8AC3E}">
        <p14:creationId xmlns:p14="http://schemas.microsoft.com/office/powerpoint/2010/main" val="127990904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09311" y="285749"/>
            <a:ext cx="6620117" cy="6410325"/>
          </a:xfrm>
          <a:prstGeom prst="rect">
            <a:avLst/>
          </a:prstGeom>
          <a:ln>
            <a:solidFill>
              <a:schemeClr val="bg1">
                <a:lumMod val="50000"/>
              </a:schemeClr>
            </a:solidFill>
          </a:ln>
        </p:spPr>
      </p:pic>
    </p:spTree>
    <p:extLst>
      <p:ext uri="{BB962C8B-B14F-4D97-AF65-F5344CB8AC3E}">
        <p14:creationId xmlns:p14="http://schemas.microsoft.com/office/powerpoint/2010/main" val="39157216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73817" y="571214"/>
            <a:ext cx="6666667" cy="5561905"/>
          </a:xfrm>
          <a:prstGeom prst="rect">
            <a:avLst/>
          </a:prstGeom>
        </p:spPr>
      </p:pic>
    </p:spTree>
    <p:extLst>
      <p:ext uri="{BB962C8B-B14F-4D97-AF65-F5344CB8AC3E}">
        <p14:creationId xmlns:p14="http://schemas.microsoft.com/office/powerpoint/2010/main" val="230258339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7800724"/>
              </p:ext>
            </p:extLst>
          </p:nvPr>
        </p:nvGraphicFramePr>
        <p:xfrm>
          <a:off x="447754" y="1268177"/>
          <a:ext cx="11453125" cy="4411217"/>
        </p:xfrm>
        <a:graphic>
          <a:graphicData uri="http://schemas.openxmlformats.org/drawingml/2006/table">
            <a:tbl>
              <a:tblPr firstRow="1" bandRow="1">
                <a:tableStyleId>{5C22544A-7EE6-4342-B048-85BDC9FD1C3A}</a:tableStyleId>
              </a:tblPr>
              <a:tblGrid>
                <a:gridCol w="11453125">
                  <a:extLst>
                    <a:ext uri="{9D8B030D-6E8A-4147-A177-3AD203B41FA5}">
                      <a16:colId xmlns=""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Getting started with the Office 365 APIs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Getting started with Mobile development with Office 365</a:t>
                      </a:r>
                      <a:endParaRPr lang="en-US" sz="1800" b="0" dirty="0" smtClean="0"/>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tr>
            </a:tbl>
          </a:graphicData>
        </a:graphic>
      </p:graphicFrame>
    </p:spTree>
    <p:extLst>
      <p:ext uri="{BB962C8B-B14F-4D97-AF65-F5344CB8AC3E}">
        <p14:creationId xmlns:p14="http://schemas.microsoft.com/office/powerpoint/2010/main" val="35079035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9665" y="730595"/>
            <a:ext cx="6657143" cy="5533333"/>
          </a:xfrm>
          <a:prstGeom prst="rect">
            <a:avLst/>
          </a:prstGeom>
        </p:spPr>
      </p:pic>
    </p:spTree>
    <p:extLst>
      <p:ext uri="{BB962C8B-B14F-4D97-AF65-F5344CB8AC3E}">
        <p14:creationId xmlns:p14="http://schemas.microsoft.com/office/powerpoint/2010/main" val="9550031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38" y="1200150"/>
            <a:ext cx="11887200" cy="4078353"/>
          </a:xfrm>
          <a:prstGeom prst="rect">
            <a:avLst/>
          </a:prstGeom>
          <a:ln>
            <a:solidFill>
              <a:schemeClr val="bg1">
                <a:lumMod val="50000"/>
              </a:schemeClr>
            </a:solidFill>
          </a:ln>
        </p:spPr>
      </p:pic>
    </p:spTree>
    <p:extLst>
      <p:ext uri="{BB962C8B-B14F-4D97-AF65-F5344CB8AC3E}">
        <p14:creationId xmlns:p14="http://schemas.microsoft.com/office/powerpoint/2010/main" val="369150362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Azure Active </a:t>
            </a:r>
            <a:r>
              <a:rPr lang="en-US" dirty="0" smtClean="0"/>
              <a:t>Directory </a:t>
            </a:r>
            <a:r>
              <a:rPr lang="en-US" dirty="0"/>
              <a:t>portal</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779837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Authentication </a:t>
            </a:r>
            <a:r>
              <a:rPr lang="en-US" dirty="0" smtClean="0"/>
              <a:t>process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9101753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164" y="284337"/>
            <a:ext cx="11374438" cy="763587"/>
          </a:xfrm>
        </p:spPr>
        <p:txBody>
          <a:bodyPr/>
          <a:lstStyle/>
          <a:p>
            <a:r>
              <a:rPr lang="en-US" sz="5400" dirty="0" smtClean="0"/>
              <a:t>Get the tools</a:t>
            </a:r>
            <a:endParaRPr lang="en-US" sz="5400" dirty="0"/>
          </a:p>
        </p:txBody>
      </p:sp>
      <p:grpSp>
        <p:nvGrpSpPr>
          <p:cNvPr id="7" name="Group 6"/>
          <p:cNvGrpSpPr/>
          <p:nvPr/>
        </p:nvGrpSpPr>
        <p:grpSpPr>
          <a:xfrm>
            <a:off x="2034158" y="1200150"/>
            <a:ext cx="7955257" cy="5497874"/>
            <a:chOff x="274638" y="1200150"/>
            <a:chExt cx="9095238" cy="6285714"/>
          </a:xfrm>
        </p:grpSpPr>
        <p:pic>
          <p:nvPicPr>
            <p:cNvPr id="4" name="Picture 3"/>
            <p:cNvPicPr>
              <a:picLocks noChangeAspect="1"/>
            </p:cNvPicPr>
            <p:nvPr/>
          </p:nvPicPr>
          <p:blipFill>
            <a:blip r:embed="rId2"/>
            <a:stretch>
              <a:fillRect/>
            </a:stretch>
          </p:blipFill>
          <p:spPr>
            <a:xfrm>
              <a:off x="274638" y="1200150"/>
              <a:ext cx="9095238" cy="6285714"/>
            </a:xfrm>
            <a:prstGeom prst="rect">
              <a:avLst/>
            </a:prstGeom>
          </p:spPr>
        </p:pic>
        <p:sp>
          <p:nvSpPr>
            <p:cNvPr id="5" name="Oval 4"/>
            <p:cNvSpPr/>
            <p:nvPr/>
          </p:nvSpPr>
          <p:spPr bwMode="auto">
            <a:xfrm>
              <a:off x="2286296" y="5406344"/>
              <a:ext cx="4754828" cy="1097268"/>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80882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6830" y="1201539"/>
            <a:ext cx="11875008" cy="2015262"/>
          </a:xfrm>
        </p:spPr>
        <p:txBody>
          <a:bodyPr vert="horz" lIns="146304" tIns="91440" rIns="146304" bIns="91440" rtlCol="0">
            <a:noAutofit/>
          </a:bodyPr>
          <a:lstStyle/>
          <a:p>
            <a:r>
              <a:rPr lang="en-US" sz="3600" dirty="0" smtClean="0"/>
              <a:t>.NET </a:t>
            </a:r>
            <a:r>
              <a:rPr lang="en-US" sz="3600" dirty="0"/>
              <a:t>Windows Store Apps</a:t>
            </a:r>
          </a:p>
          <a:p>
            <a:r>
              <a:rPr lang="en-US" sz="3600" dirty="0"/>
              <a:t>Windows Forms </a:t>
            </a:r>
            <a:r>
              <a:rPr lang="en-US" sz="3600" dirty="0" smtClean="0"/>
              <a:t>Application</a:t>
            </a:r>
            <a:endParaRPr lang="en-US" sz="3600" dirty="0"/>
          </a:p>
          <a:p>
            <a:r>
              <a:rPr lang="en-US" sz="3600" dirty="0"/>
              <a:t>WPF Application</a:t>
            </a:r>
          </a:p>
          <a:p>
            <a:r>
              <a:rPr lang="en-US" sz="3600" dirty="0"/>
              <a:t>ASP.NET MVC Web Application</a:t>
            </a:r>
          </a:p>
          <a:p>
            <a:r>
              <a:rPr lang="en-US" sz="3600" dirty="0"/>
              <a:t>ASP.NET Web Forms Application</a:t>
            </a:r>
          </a:p>
          <a:p>
            <a:r>
              <a:rPr lang="en-US" sz="3600" dirty="0" err="1"/>
              <a:t>Xamarin</a:t>
            </a:r>
            <a:r>
              <a:rPr lang="en-US" sz="3600" dirty="0"/>
              <a:t> Android and iOS Applications</a:t>
            </a:r>
          </a:p>
          <a:p>
            <a:r>
              <a:rPr lang="en-US" sz="3600" dirty="0"/>
              <a:t>Multi-device </a:t>
            </a:r>
            <a:r>
              <a:rPr lang="en-US" sz="3600" dirty="0" smtClean="0"/>
              <a:t>Hybrid Apps (</a:t>
            </a:r>
            <a:r>
              <a:rPr lang="en-US" sz="3600" dirty="0"/>
              <a:t>Cordova)</a:t>
            </a:r>
          </a:p>
          <a:p>
            <a:endParaRPr lang="en-US" sz="3600" dirty="0"/>
          </a:p>
        </p:txBody>
      </p:sp>
      <p:sp>
        <p:nvSpPr>
          <p:cNvPr id="3" name="Title 2"/>
          <p:cNvSpPr>
            <a:spLocks noGrp="1"/>
          </p:cNvSpPr>
          <p:nvPr>
            <p:ph type="title"/>
          </p:nvPr>
        </p:nvSpPr>
        <p:spPr/>
        <p:txBody>
          <a:bodyPr/>
          <a:lstStyle/>
          <a:p>
            <a:r>
              <a:rPr lang="en-US" sz="5400" dirty="0" smtClean="0"/>
              <a:t>Visual Studio project </a:t>
            </a:r>
            <a:r>
              <a:rPr lang="en-US" sz="5400" dirty="0"/>
              <a:t>s</a:t>
            </a:r>
            <a:r>
              <a:rPr lang="en-US" sz="5400" dirty="0" smtClean="0"/>
              <a:t>upport</a:t>
            </a:r>
            <a:endParaRPr lang="en-US" sz="5400" dirty="0"/>
          </a:p>
        </p:txBody>
      </p:sp>
    </p:spTree>
    <p:extLst>
      <p:ext uri="{BB962C8B-B14F-4D97-AF65-F5344CB8AC3E}">
        <p14:creationId xmlns:p14="http://schemas.microsoft.com/office/powerpoint/2010/main" val="3565272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8713" y="878214"/>
            <a:ext cx="7619048" cy="5238095"/>
          </a:xfrm>
          <a:prstGeom prst="rect">
            <a:avLst/>
          </a:prstGeom>
        </p:spPr>
      </p:pic>
    </p:spTree>
    <p:extLst>
      <p:ext uri="{BB962C8B-B14F-4D97-AF65-F5344CB8AC3E}">
        <p14:creationId xmlns:p14="http://schemas.microsoft.com/office/powerpoint/2010/main" val="10555655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b="0" dirty="0"/>
              <a:t>Getting started </a:t>
            </a:r>
            <a:r>
              <a:rPr lang="en-US" sz="3200" b="0" dirty="0" smtClean="0"/>
              <a:t>Office </a:t>
            </a:r>
            <a:r>
              <a:rPr lang="en-US" sz="3200" b="0" dirty="0"/>
              <a:t>365 API tools </a:t>
            </a:r>
            <a:r>
              <a:rPr lang="en-US" sz="3200" b="0" dirty="0" smtClean="0"/>
              <a:t>for </a:t>
            </a:r>
            <a:r>
              <a:rPr lang="en-US" sz="3200" b="0" dirty="0"/>
              <a:t>VS ASP.NET MVC</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4000547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714286" cy="7380952"/>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http://aka.ms/Office365DevAPIs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400436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51099424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 with the Office </a:t>
            </a:r>
            <a:r>
              <a:rPr lang="en-US" dirty="0"/>
              <a:t>365 APIs</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93337654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ASP.NET MVC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55094825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AngularJS</a:t>
            </a:r>
            <a:r>
              <a:rPr lang="en-US" b="0" dirty="0" smtClean="0"/>
              <a:t> </a:t>
            </a:r>
            <a:r>
              <a:rPr lang="en-US" b="0" dirty="0"/>
              <a:t>HTML/JS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4533854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pPr>
              <a:spcBef>
                <a:spcPts val="2448"/>
              </a:spcBef>
            </a:pPr>
            <a:r>
              <a:rPr lang="en-US" sz="3600" dirty="0">
                <a:gradFill>
                  <a:gsLst>
                    <a:gs pos="100000">
                      <a:schemeClr val="bg2"/>
                    </a:gs>
                    <a:gs pos="0">
                      <a:schemeClr val="bg2"/>
                    </a:gs>
                  </a:gsLst>
                  <a:lin ang="5400000" scaled="0"/>
                </a:gradFill>
              </a:rPr>
              <a:t>Intro to the Office 365 APIs</a:t>
            </a:r>
          </a:p>
          <a:p>
            <a:pPr>
              <a:spcBef>
                <a:spcPts val="2448"/>
              </a:spcBef>
            </a:pPr>
            <a:r>
              <a:rPr lang="en-US" sz="3600" dirty="0">
                <a:gradFill>
                  <a:gsLst>
                    <a:gs pos="100000">
                      <a:schemeClr val="bg2"/>
                    </a:gs>
                    <a:gs pos="0">
                      <a:schemeClr val="bg2"/>
                    </a:gs>
                  </a:gsLst>
                  <a:lin ang="5400000" scaled="0"/>
                </a:gradFill>
              </a:rPr>
              <a:t>Getting started</a:t>
            </a:r>
          </a:p>
          <a:p>
            <a:pPr>
              <a:spcBef>
                <a:spcPts val="2448"/>
              </a:spcBef>
            </a:pPr>
            <a:r>
              <a:rPr lang="en-US" sz="3600" dirty="0">
                <a:gradFill>
                  <a:gsLst>
                    <a:gs pos="100000">
                      <a:schemeClr val="bg2"/>
                    </a:gs>
                    <a:gs pos="0">
                      <a:schemeClr val="bg2"/>
                    </a:gs>
                  </a:gsLst>
                  <a:lin ang="5400000" scaled="0"/>
                </a:gradFill>
              </a:rPr>
              <a:t>Demos</a:t>
            </a:r>
            <a:endParaRPr lang="en-US" sz="3600" dirty="0">
              <a:gradFill>
                <a:gsLst>
                  <a:gs pos="100000">
                    <a:schemeClr val="bg2"/>
                  </a:gs>
                  <a:gs pos="0">
                    <a:schemeClr val="bg2"/>
                  </a:gs>
                </a:gsLst>
                <a:lin ang="5400000" scaled="0"/>
              </a:gradFill>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3706447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6318" y="1139848"/>
            <a:ext cx="4244933" cy="1001122"/>
          </a:xfrm>
          <a:prstGeom prst="rect">
            <a:avLst/>
          </a:prstGeom>
          <a:noFill/>
        </p:spPr>
        <p:txBody>
          <a:bodyPr wrap="none" lIns="182655" tIns="146123" rIns="182655" bIns="146123" rtlCol="0">
            <a:spAutoFit/>
          </a:bodyPr>
          <a:lstStyle/>
          <a:p>
            <a:pPr defTabSz="931741">
              <a:lnSpc>
                <a:spcPct val="90000"/>
              </a:lnSpc>
              <a:spcAft>
                <a:spcPts val="600"/>
              </a:spcAft>
            </a:pPr>
            <a:r>
              <a:rPr lang="en-US" sz="4998" dirty="0">
                <a:solidFill>
                  <a:srgbClr val="FF0000"/>
                </a:solidFill>
                <a:latin typeface="Segoe UI Light"/>
              </a:rPr>
              <a:t>dev.office.com</a:t>
            </a:r>
          </a:p>
        </p:txBody>
      </p:sp>
      <p:sp>
        <p:nvSpPr>
          <p:cNvPr id="5" name="TextBox 4"/>
          <p:cNvSpPr txBox="1"/>
          <p:nvPr/>
        </p:nvSpPr>
        <p:spPr>
          <a:xfrm>
            <a:off x="818885" y="3198036"/>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Explore </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apisandbox.msdn.microsoft.com</a:t>
            </a:r>
            <a:endParaRPr lang="en-US" sz="2040" dirty="0">
              <a:solidFill>
                <a:srgbClr val="FF0000"/>
              </a:solidFill>
              <a:cs typeface="Segoe UI" panose="020B0502040204020203" pitchFamily="34" charset="0"/>
            </a:endParaRPr>
          </a:p>
        </p:txBody>
      </p:sp>
      <p:sp>
        <p:nvSpPr>
          <p:cNvPr id="6" name="TextBox 5"/>
          <p:cNvSpPr txBox="1"/>
          <p:nvPr/>
        </p:nvSpPr>
        <p:spPr>
          <a:xfrm>
            <a:off x="787450" y="2150939"/>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Sign up</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dev.office.com</a:t>
            </a:r>
            <a:r>
              <a:rPr lang="en-US" sz="2040" dirty="0">
                <a:solidFill>
                  <a:srgbClr val="FF0000"/>
                </a:solidFill>
                <a:cs typeface="Segoe UI" panose="020B0502040204020203" pitchFamily="34" charset="0"/>
              </a:rPr>
              <a:t>/getting-started</a:t>
            </a:r>
          </a:p>
        </p:txBody>
      </p:sp>
      <p:sp>
        <p:nvSpPr>
          <p:cNvPr id="7" name="TextBox 6"/>
          <p:cNvSpPr txBox="1"/>
          <p:nvPr/>
        </p:nvSpPr>
        <p:spPr>
          <a:xfrm>
            <a:off x="766318" y="4333737"/>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Get trained</a:t>
            </a:r>
            <a:br>
              <a:rPr lang="en-US" sz="3599" dirty="0">
                <a:solidFill>
                  <a:srgbClr val="FF0000"/>
                </a:solidFill>
                <a:latin typeface="Segoe UI Light" panose="020B0502040204020203" pitchFamily="34" charset="0"/>
                <a:cs typeface="Segoe UI Light" panose="020B0502040204020203" pitchFamily="34" charset="0"/>
              </a:rPr>
            </a:br>
            <a:r>
              <a:rPr lang="en-US" sz="2040" dirty="0">
                <a:solidFill>
                  <a:srgbClr val="FF0000"/>
                </a:solidFill>
                <a:cs typeface="Segoe UI" panose="020B0502040204020203" pitchFamily="34" charset="0"/>
              </a:rPr>
              <a:t>http://dev.office.com/training</a:t>
            </a:r>
          </a:p>
        </p:txBody>
      </p:sp>
      <p:grpSp>
        <p:nvGrpSpPr>
          <p:cNvPr id="9" name="Group 8"/>
          <p:cNvGrpSpPr/>
          <p:nvPr/>
        </p:nvGrpSpPr>
        <p:grpSpPr>
          <a:xfrm>
            <a:off x="7386244" y="1226040"/>
            <a:ext cx="4323848" cy="38475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366" tIns="45684" rIns="91366" bIns="45684" numCol="1" anchor="t" anchorCtr="0" compatLnSpc="1">
              <a:prstTxWarp prst="textNoShape">
                <a:avLst/>
              </a:prstTxWarp>
              <a:noAutofit/>
            </a:bodyPr>
            <a:lstStyle/>
            <a:p>
              <a:pPr defTabSz="932003"/>
              <a:endParaRPr lang="en-US" sz="1798">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14" name="Group 13"/>
          <p:cNvGrpSpPr/>
          <p:nvPr/>
        </p:nvGrpSpPr>
        <p:grpSpPr>
          <a:xfrm>
            <a:off x="5899426" y="2824113"/>
            <a:ext cx="4112812" cy="2662772"/>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65" name="Group 64"/>
          <p:cNvGrpSpPr/>
          <p:nvPr/>
        </p:nvGrpSpPr>
        <p:grpSpPr>
          <a:xfrm>
            <a:off x="10683170" y="3813190"/>
            <a:ext cx="834023" cy="154310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784043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506034" y="1258376"/>
            <a:ext cx="4771122" cy="5445454"/>
          </a:xfrm>
        </p:spPr>
        <p:txBody>
          <a:bodyPr/>
          <a:lstStyle/>
          <a:p>
            <a:pPr>
              <a:spcBef>
                <a:spcPts val="600"/>
              </a:spcBef>
              <a:spcAft>
                <a:spcPts val="600"/>
              </a:spcAft>
            </a:pPr>
            <a:r>
              <a:rPr lang="en-US" dirty="0" smtClean="0"/>
              <a:t>Office 365 Network</a:t>
            </a:r>
            <a:br>
              <a:rPr lang="en-US" dirty="0" smtClean="0"/>
            </a:br>
            <a:r>
              <a:rPr lang="en-US" sz="2448" dirty="0"/>
              <a:t>Share you best practices and join conversations</a:t>
            </a:r>
            <a:r>
              <a:rPr lang="en-US" dirty="0" smtClean="0"/>
              <a:t/>
            </a:r>
            <a:br>
              <a:rPr lang="en-US" dirty="0" smtClean="0"/>
            </a:br>
            <a:r>
              <a:rPr lang="en-US" dirty="0"/>
              <a:t/>
            </a:r>
            <a:br>
              <a:rPr lang="en-US" dirty="0"/>
            </a:br>
            <a:r>
              <a:rPr lang="en-US" sz="2448" dirty="0">
                <a:hlinkClick r:id="rId2"/>
              </a:rPr>
              <a:t>https</a:t>
            </a:r>
            <a:r>
              <a:rPr lang="en-US" sz="2448" dirty="0">
                <a:hlinkClick r:id="rId2"/>
              </a:rPr>
              <a:t>://</a:t>
            </a:r>
            <a:r>
              <a:rPr lang="en-US" sz="2448" dirty="0">
                <a:hlinkClick r:id="rId2"/>
              </a:rPr>
              <a:t>www.yammer.com/itpronetwork</a:t>
            </a:r>
            <a:r>
              <a:rPr lang="en-US" sz="2448" dirty="0"/>
              <a:t> </a:t>
            </a:r>
          </a:p>
          <a:p>
            <a:pPr>
              <a:spcBef>
                <a:spcPts val="3000"/>
              </a:spcBef>
              <a:spcAft>
                <a:spcPts val="600"/>
              </a:spcAft>
            </a:pPr>
            <a:r>
              <a:rPr lang="en-US" dirty="0" err="1" smtClean="0"/>
              <a:t>Stackoverflow</a:t>
            </a:r>
            <a:r>
              <a:rPr lang="en-US" dirty="0"/>
              <a:t/>
            </a:r>
            <a:br>
              <a:rPr lang="en-US" dirty="0"/>
            </a:br>
            <a:r>
              <a:rPr lang="en-US" sz="2448" dirty="0"/>
              <a:t>Ask deep technical questions to a world-wide set of developers</a:t>
            </a:r>
          </a:p>
          <a:p>
            <a:pPr>
              <a:spcBef>
                <a:spcPts val="3000"/>
              </a:spcBef>
              <a:spcAft>
                <a:spcPts val="600"/>
              </a:spcAft>
            </a:pPr>
            <a:r>
              <a:rPr lang="en-US" sz="2448" dirty="0">
                <a:hlinkClick r:id="rId3"/>
              </a:rPr>
              <a:t>http://</a:t>
            </a:r>
            <a:r>
              <a:rPr lang="en-US" sz="2448" dirty="0">
                <a:hlinkClick r:id="rId3"/>
              </a:rPr>
              <a:t>stackoverflow.com/questions/tagged/ms-office</a:t>
            </a:r>
            <a:r>
              <a:rPr lang="en-US" sz="2448" dirty="0"/>
              <a:t> </a:t>
            </a:r>
            <a:endParaRPr lang="en-US" sz="2448" dirty="0"/>
          </a:p>
          <a:p>
            <a:pPr>
              <a:spcBef>
                <a:spcPts val="600"/>
              </a:spcBef>
              <a:spcAft>
                <a:spcPts val="600"/>
              </a:spcAft>
            </a:pPr>
            <a:endParaRPr lang="en-US" sz="2000" dirty="0"/>
          </a:p>
          <a:p>
            <a:pPr>
              <a:spcBef>
                <a:spcPts val="600"/>
              </a:spcBef>
              <a:spcAft>
                <a:spcPts val="600"/>
              </a:spcAft>
            </a:pPr>
            <a:endParaRPr lang="en-US" dirty="0"/>
          </a:p>
        </p:txBody>
      </p:sp>
      <p:pic>
        <p:nvPicPr>
          <p:cNvPr id="5" name="Picture 4"/>
          <p:cNvPicPr>
            <a:picLocks noChangeAspect="1"/>
          </p:cNvPicPr>
          <p:nvPr/>
        </p:nvPicPr>
        <p:blipFill>
          <a:blip r:embed="rId4"/>
          <a:stretch>
            <a:fillRect/>
          </a:stretch>
        </p:blipFill>
        <p:spPr>
          <a:xfrm>
            <a:off x="403937" y="1908163"/>
            <a:ext cx="913308" cy="765772"/>
          </a:xfrm>
          <a:prstGeom prst="rect">
            <a:avLst/>
          </a:prstGeom>
        </p:spPr>
      </p:pic>
      <p:pic>
        <p:nvPicPr>
          <p:cNvPr id="10" name="Picture 9"/>
          <p:cNvPicPr>
            <a:picLocks noChangeAspect="1"/>
          </p:cNvPicPr>
          <p:nvPr/>
        </p:nvPicPr>
        <p:blipFill>
          <a:blip r:embed="rId5"/>
          <a:stretch>
            <a:fillRect/>
          </a:stretch>
        </p:blipFill>
        <p:spPr>
          <a:xfrm>
            <a:off x="467789" y="2368190"/>
            <a:ext cx="785604" cy="1000506"/>
          </a:xfrm>
          <a:prstGeom prst="rect">
            <a:avLst/>
          </a:prstGeom>
        </p:spPr>
      </p:pic>
      <p:pic>
        <p:nvPicPr>
          <p:cNvPr id="4" name="Picture 3"/>
          <p:cNvPicPr>
            <a:picLocks noChangeAspect="1"/>
          </p:cNvPicPr>
          <p:nvPr/>
        </p:nvPicPr>
        <p:blipFill rotWithShape="1">
          <a:blip r:embed="rId6"/>
          <a:srcRect r="79756"/>
          <a:stretch/>
        </p:blipFill>
        <p:spPr>
          <a:xfrm>
            <a:off x="467790" y="3709892"/>
            <a:ext cx="643130" cy="853288"/>
          </a:xfrm>
          <a:prstGeom prst="rect">
            <a:avLst/>
          </a:prstGeom>
        </p:spPr>
      </p:pic>
      <p:sp>
        <p:nvSpPr>
          <p:cNvPr id="11" name="Text Placeholder 1"/>
          <p:cNvSpPr txBox="1">
            <a:spLocks/>
          </p:cNvSpPr>
          <p:nvPr/>
        </p:nvSpPr>
        <p:spPr>
          <a:xfrm>
            <a:off x="7662853" y="1258375"/>
            <a:ext cx="4771122" cy="544545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spcAft>
                <a:spcPts val="600"/>
              </a:spcAft>
            </a:pPr>
            <a:r>
              <a:rPr lang="en-US" sz="3672" dirty="0" err="1">
                <a:gradFill>
                  <a:gsLst>
                    <a:gs pos="1250">
                      <a:srgbClr val="797A7D"/>
                    </a:gs>
                    <a:gs pos="100000">
                      <a:srgbClr val="797A7D"/>
                    </a:gs>
                  </a:gsLst>
                  <a:lin ang="5400000" scaled="0"/>
                </a:gradFill>
              </a:rPr>
              <a:t>UserVoice</a:t>
            </a:r>
            <a:r>
              <a:rPr lang="en-US" sz="3672" dirty="0">
                <a:gradFill>
                  <a:gsLst>
                    <a:gs pos="1250">
                      <a:srgbClr val="797A7D"/>
                    </a:gs>
                    <a:gs pos="100000">
                      <a:srgbClr val="797A7D"/>
                    </a:gs>
                  </a:gsLst>
                  <a:lin ang="5400000" scaled="0"/>
                </a:gradFill>
              </a:rPr>
              <a:t/>
            </a:r>
            <a:br>
              <a:rPr lang="en-US" sz="3672" dirty="0">
                <a:gradFill>
                  <a:gsLst>
                    <a:gs pos="1250">
                      <a:srgbClr val="797A7D"/>
                    </a:gs>
                    <a:gs pos="100000">
                      <a:srgbClr val="797A7D"/>
                    </a:gs>
                  </a:gsLst>
                  <a:lin ang="5400000" scaled="0"/>
                </a:gradFill>
              </a:rPr>
            </a:br>
            <a:r>
              <a:rPr lang="en-US" sz="2448" dirty="0">
                <a:gradFill>
                  <a:gsLst>
                    <a:gs pos="1250">
                      <a:srgbClr val="797A7D"/>
                    </a:gs>
                    <a:gs pos="100000">
                      <a:srgbClr val="797A7D"/>
                    </a:gs>
                  </a:gsLst>
                  <a:lin ang="5400000" scaled="0"/>
                </a:gradFill>
              </a:rPr>
              <a:t>Provide suggestions of what you want in future versions</a:t>
            </a:r>
            <a:endParaRPr lang="en-US" sz="2448" dirty="0">
              <a:gradFill>
                <a:gsLst>
                  <a:gs pos="1250">
                    <a:srgbClr val="797A7D"/>
                  </a:gs>
                  <a:gs pos="100000">
                    <a:srgbClr val="797A7D"/>
                  </a:gs>
                </a:gsLst>
                <a:lin ang="5400000" scaled="0"/>
              </a:gradFill>
              <a:latin typeface="Segoe UI"/>
            </a:endParaRPr>
          </a:p>
          <a:p>
            <a:pPr>
              <a:spcBef>
                <a:spcPts val="600"/>
              </a:spcBef>
              <a:spcAft>
                <a:spcPts val="600"/>
              </a:spcAft>
            </a:pPr>
            <a:endParaRPr lang="en-US" sz="2448" dirty="0">
              <a:gradFill>
                <a:gsLst>
                  <a:gs pos="1250">
                    <a:srgbClr val="797A7D"/>
                  </a:gs>
                  <a:gs pos="100000">
                    <a:srgbClr val="797A7D"/>
                  </a:gs>
                </a:gsLst>
                <a:lin ang="5400000" scaled="0"/>
              </a:gradFill>
              <a:latin typeface="Segoe UI"/>
              <a:hlinkClick r:id="rId7"/>
            </a:endParaRPr>
          </a:p>
          <a:p>
            <a:pPr>
              <a:spcBef>
                <a:spcPts val="600"/>
              </a:spcBef>
              <a:spcAft>
                <a:spcPts val="600"/>
              </a:spcAft>
            </a:pPr>
            <a:r>
              <a:rPr lang="en-US" sz="2448" dirty="0">
                <a:gradFill>
                  <a:gsLst>
                    <a:gs pos="1250">
                      <a:srgbClr val="797A7D"/>
                    </a:gs>
                    <a:gs pos="100000">
                      <a:srgbClr val="797A7D"/>
                    </a:gs>
                  </a:gsLst>
                  <a:lin ang="5400000" scaled="0"/>
                </a:gradFill>
                <a:latin typeface="Segoe UI"/>
                <a:hlinkClick r:id="rId8"/>
              </a:rPr>
              <a:t>http://officespdev.uservoice.com/</a:t>
            </a:r>
            <a:r>
              <a:rPr lang="en-US" sz="2448" dirty="0">
                <a:gradFill>
                  <a:gsLst>
                    <a:gs pos="1250">
                      <a:srgbClr val="797A7D"/>
                    </a:gs>
                    <a:gs pos="100000">
                      <a:srgbClr val="797A7D"/>
                    </a:gs>
                  </a:gsLst>
                  <a:lin ang="5400000" scaled="0"/>
                </a:gradFill>
                <a:latin typeface="Segoe UI"/>
              </a:rPr>
              <a:t> </a:t>
            </a:r>
            <a:endParaRPr lang="en-US" sz="2000" dirty="0">
              <a:gradFill>
                <a:gsLst>
                  <a:gs pos="1250">
                    <a:srgbClr val="797A7D"/>
                  </a:gs>
                  <a:gs pos="100000">
                    <a:srgbClr val="797A7D"/>
                  </a:gs>
                </a:gsLst>
                <a:lin ang="5400000" scaled="0"/>
              </a:gradFill>
            </a:endParaRPr>
          </a:p>
          <a:p>
            <a:pPr>
              <a:spcBef>
                <a:spcPts val="600"/>
              </a:spcBef>
              <a:spcAft>
                <a:spcPts val="600"/>
              </a:spcAft>
            </a:pPr>
            <a:endParaRPr lang="en-US" sz="3672" dirty="0">
              <a:gradFill>
                <a:gsLst>
                  <a:gs pos="1250">
                    <a:srgbClr val="797A7D"/>
                  </a:gs>
                  <a:gs pos="100000">
                    <a:srgbClr val="797A7D"/>
                  </a:gs>
                </a:gsLst>
                <a:lin ang="5400000" scaled="0"/>
              </a:gradFill>
            </a:endParaRPr>
          </a:p>
          <a:p>
            <a:pPr>
              <a:spcBef>
                <a:spcPts val="600"/>
              </a:spcBef>
              <a:spcAft>
                <a:spcPts val="600"/>
              </a:spcAft>
            </a:pPr>
            <a:endParaRPr lang="en-US" sz="3672"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094" y="1908163"/>
            <a:ext cx="956857" cy="920053"/>
          </a:xfrm>
          <a:prstGeom prst="rect">
            <a:avLst/>
          </a:prstGeom>
        </p:spPr>
      </p:pic>
    </p:spTree>
    <p:extLst>
      <p:ext uri="{BB962C8B-B14F-4D97-AF65-F5344CB8AC3E}">
        <p14:creationId xmlns:p14="http://schemas.microsoft.com/office/powerpoint/2010/main" val="13638150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5436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pPr>
              <a:spcBef>
                <a:spcPts val="2448"/>
              </a:spcBef>
            </a:pPr>
            <a:r>
              <a:rPr lang="en-US" sz="3600" dirty="0">
                <a:gradFill>
                  <a:gsLst>
                    <a:gs pos="100000">
                      <a:schemeClr val="bg2"/>
                    </a:gs>
                    <a:gs pos="0">
                      <a:schemeClr val="bg2"/>
                    </a:gs>
                  </a:gsLst>
                  <a:lin ang="5400000" scaled="0"/>
                </a:gradFill>
              </a:rPr>
              <a:t>Intro to the Office 365 APIs</a:t>
            </a:r>
          </a:p>
          <a:p>
            <a:pPr>
              <a:spcBef>
                <a:spcPts val="2448"/>
              </a:spcBef>
            </a:pPr>
            <a:r>
              <a:rPr lang="en-US" sz="3600" dirty="0">
                <a:gradFill>
                  <a:gsLst>
                    <a:gs pos="100000">
                      <a:schemeClr val="bg2"/>
                    </a:gs>
                    <a:gs pos="0">
                      <a:schemeClr val="bg2"/>
                    </a:gs>
                  </a:gsLst>
                  <a:lin ang="5400000" scaled="0"/>
                </a:gradFill>
              </a:rPr>
              <a:t>Getting started</a:t>
            </a:r>
          </a:p>
          <a:p>
            <a:pPr>
              <a:spcBef>
                <a:spcPts val="2448"/>
              </a:spcBef>
            </a:pPr>
            <a:r>
              <a:rPr lang="en-US" sz="3600" dirty="0">
                <a:gradFill>
                  <a:gsLst>
                    <a:gs pos="100000">
                      <a:schemeClr val="bg2"/>
                    </a:gs>
                    <a:gs pos="0">
                      <a:schemeClr val="bg2"/>
                    </a:gs>
                  </a:gsLst>
                  <a:lin ang="5400000" scaled="0"/>
                </a:gradFill>
              </a:rPr>
              <a:t>Demos</a:t>
            </a:r>
            <a:endParaRPr lang="en-US" sz="3600" dirty="0">
              <a:gradFill>
                <a:gsLst>
                  <a:gs pos="100000">
                    <a:schemeClr val="bg2"/>
                  </a:gs>
                  <a:gs pos="0">
                    <a:schemeClr val="bg2"/>
                  </a:gs>
                </a:gsLst>
                <a:lin ang="5400000" scaled="0"/>
              </a:gradFill>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1956152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75006" y="912082"/>
            <a:ext cx="11532712" cy="204221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1832" fontAlgn="base">
              <a:spcBef>
                <a:spcPct val="0"/>
              </a:spcBef>
              <a:spcAft>
                <a:spcPct val="0"/>
              </a:spcAft>
            </a:pPr>
            <a:endParaRPr lang="en-US" sz="1799"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099" y="1301513"/>
            <a:ext cx="3864619" cy="1585213"/>
          </a:xfrm>
          <a:prstGeom prst="rect">
            <a:avLst/>
          </a:prstGeom>
        </p:spPr>
      </p:pic>
      <p:sp>
        <p:nvSpPr>
          <p:cNvPr id="9" name="Title 8"/>
          <p:cNvSpPr>
            <a:spLocks noGrp="1"/>
          </p:cNvSpPr>
          <p:nvPr>
            <p:ph type="title"/>
          </p:nvPr>
        </p:nvSpPr>
        <p:spPr>
          <a:xfrm>
            <a:off x="300837" y="-1531"/>
            <a:ext cx="11884782" cy="917336"/>
          </a:xfrm>
        </p:spPr>
        <p:txBody>
          <a:bodyPr/>
          <a:lstStyle/>
          <a:p>
            <a:r>
              <a:rPr lang="en-US" dirty="0" smtClean="0"/>
              <a:t>Vision</a:t>
            </a:r>
            <a:endParaRPr lang="en-US" dirty="0"/>
          </a:p>
        </p:txBody>
      </p:sp>
      <p:grpSp>
        <p:nvGrpSpPr>
          <p:cNvPr id="357" name="Group 356"/>
          <p:cNvGrpSpPr/>
          <p:nvPr/>
        </p:nvGrpSpPr>
        <p:grpSpPr>
          <a:xfrm>
            <a:off x="294485" y="1196040"/>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1" rIns="91403" bIns="45701" numCol="1" anchor="t" anchorCtr="0" compatLnSpc="1">
                <a:prstTxWarp prst="textNoShape">
                  <a:avLst/>
                </a:prstTxWarp>
                <a:noAutofit/>
              </a:bodyPr>
              <a:lstStyle/>
              <a:p>
                <a:pPr defTabSz="932283"/>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4" y="2091305"/>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516" name="Rectangle 515"/>
          <p:cNvSpPr/>
          <p:nvPr/>
        </p:nvSpPr>
        <p:spPr bwMode="auto">
          <a:xfrm>
            <a:off x="469905"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4"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4" y="5375195"/>
            <a:ext cx="1055478"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35" name="Group 32"/>
          <p:cNvGrpSpPr>
            <a:grpSpLocks noChangeAspect="1"/>
          </p:cNvGrpSpPr>
          <p:nvPr/>
        </p:nvGrpSpPr>
        <p:grpSpPr bwMode="auto">
          <a:xfrm>
            <a:off x="685934" y="5676063"/>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55" name="Group 554"/>
          <p:cNvGrpSpPr/>
          <p:nvPr/>
        </p:nvGrpSpPr>
        <p:grpSpPr>
          <a:xfrm>
            <a:off x="2343883"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3" y="4560180"/>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59" name="Group 558"/>
          <p:cNvGrpSpPr/>
          <p:nvPr/>
        </p:nvGrpSpPr>
        <p:grpSpPr>
          <a:xfrm>
            <a:off x="691003" y="5032270"/>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283">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6" y="6155008"/>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5" name="Freeform 35"/>
          <p:cNvSpPr>
            <a:spLocks noChangeAspect="1" noEditPoints="1"/>
          </p:cNvSpPr>
          <p:nvPr/>
        </p:nvSpPr>
        <p:spPr bwMode="auto">
          <a:xfrm>
            <a:off x="2343883" y="4070677"/>
            <a:ext cx="1321246"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76" name="Group 53"/>
          <p:cNvGrpSpPr>
            <a:grpSpLocks noChangeAspect="1"/>
          </p:cNvGrpSpPr>
          <p:nvPr/>
        </p:nvGrpSpPr>
        <p:grpSpPr bwMode="auto">
          <a:xfrm>
            <a:off x="2343883" y="4515576"/>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11" name="Freeform 33"/>
          <p:cNvSpPr>
            <a:spLocks noChangeAspect="1" noEditPoints="1"/>
          </p:cNvSpPr>
          <p:nvPr/>
        </p:nvSpPr>
        <p:spPr bwMode="auto">
          <a:xfrm>
            <a:off x="2343883" y="5802095"/>
            <a:ext cx="837158" cy="34704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5"/>
            <a:ext cx="3807922" cy="2831383"/>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290"/>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sp>
        <p:nvSpPr>
          <p:cNvPr id="658" name="Rectangle 657"/>
          <p:cNvSpPr/>
          <p:nvPr/>
        </p:nvSpPr>
        <p:spPr bwMode="auto">
          <a:xfrm>
            <a:off x="8169036"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1"/>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500" y="4934894"/>
            <a:ext cx="966411" cy="258900"/>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7"/>
            <a:ext cx="324509" cy="4117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9066728" y="4854758"/>
            <a:ext cx="407270" cy="409011"/>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24003" y="5652215"/>
            <a:ext cx="1019896"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4"/>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5" y="4115618"/>
            <a:ext cx="484844" cy="455870"/>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3"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4" y="4133642"/>
            <a:ext cx="694718" cy="426538"/>
          </a:xfrm>
          <a:prstGeom prst="rect">
            <a:avLst/>
          </a:prstGeom>
        </p:spPr>
      </p:pic>
      <p:grpSp>
        <p:nvGrpSpPr>
          <p:cNvPr id="692" name="Group 691"/>
          <p:cNvGrpSpPr>
            <a:grpSpLocks noChangeAspect="1"/>
          </p:cNvGrpSpPr>
          <p:nvPr/>
        </p:nvGrpSpPr>
        <p:grpSpPr>
          <a:xfrm>
            <a:off x="8497332" y="4745329"/>
            <a:ext cx="401514" cy="56669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Tree>
    <p:extLst>
      <p:ext uri="{BB962C8B-B14F-4D97-AF65-F5344CB8AC3E}">
        <p14:creationId xmlns:p14="http://schemas.microsoft.com/office/powerpoint/2010/main" val="1619270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t>
            </a:r>
            <a:r>
              <a:rPr lang="en-US" dirty="0"/>
              <a:t>365 APIs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device apps</a:t>
            </a:r>
            <a:endParaRPr lang="en-US" sz="5400" dirty="0"/>
          </a:p>
        </p:txBody>
      </p:sp>
      <p:pic>
        <p:nvPicPr>
          <p:cNvPr id="4" name="Picture 3"/>
          <p:cNvPicPr>
            <a:picLocks noChangeAspect="1"/>
          </p:cNvPicPr>
          <p:nvPr/>
        </p:nvPicPr>
        <p:blipFill rotWithShape="1">
          <a:blip r:embed="rId3"/>
          <a:srcRect l="13975" t="30366" r="63943" b="32367"/>
          <a:stretch/>
        </p:blipFill>
        <p:spPr>
          <a:xfrm>
            <a:off x="470078" y="1655385"/>
            <a:ext cx="4650891" cy="2207632"/>
          </a:xfrm>
          <a:prstGeom prst="rect">
            <a:avLst/>
          </a:prstGeom>
        </p:spPr>
      </p:pic>
      <p:pic>
        <p:nvPicPr>
          <p:cNvPr id="5" name="Picture 4"/>
          <p:cNvPicPr>
            <a:picLocks noChangeAspect="1"/>
          </p:cNvPicPr>
          <p:nvPr/>
        </p:nvPicPr>
        <p:blipFill rotWithShape="1">
          <a:blip r:embed="rId4"/>
          <a:srcRect l="1653" t="18672" r="83780" b="44074"/>
          <a:stretch/>
        </p:blipFill>
        <p:spPr>
          <a:xfrm>
            <a:off x="5261719" y="1655386"/>
            <a:ext cx="3069270" cy="2207632"/>
          </a:xfrm>
          <a:prstGeom prst="rect">
            <a:avLst/>
          </a:prstGeom>
        </p:spPr>
      </p:pic>
      <p:pic>
        <p:nvPicPr>
          <p:cNvPr id="6" name="Picture 5"/>
          <p:cNvPicPr>
            <a:picLocks noChangeAspect="1"/>
          </p:cNvPicPr>
          <p:nvPr/>
        </p:nvPicPr>
        <p:blipFill rotWithShape="1">
          <a:blip r:embed="rId5"/>
          <a:srcRect l="16562" t="30741" r="66771" b="40874"/>
          <a:stretch/>
        </p:blipFill>
        <p:spPr>
          <a:xfrm>
            <a:off x="5261719" y="4029227"/>
            <a:ext cx="5174424" cy="2478470"/>
          </a:xfrm>
          <a:prstGeom prst="rect">
            <a:avLst/>
          </a:prstGeom>
          <a:ln w="9525" cap="sq">
            <a:solidFill>
              <a:schemeClr val="bg1">
                <a:lumMod val="85000"/>
              </a:schemeClr>
            </a:solidFill>
            <a:prstDash val="solid"/>
            <a:miter lim="800000"/>
          </a:ln>
          <a:effectLst/>
        </p:spPr>
      </p:pic>
      <p:pic>
        <p:nvPicPr>
          <p:cNvPr id="8" name="Picture 7"/>
          <p:cNvPicPr>
            <a:picLocks noChangeAspect="1"/>
          </p:cNvPicPr>
          <p:nvPr/>
        </p:nvPicPr>
        <p:blipFill>
          <a:blip r:embed="rId6"/>
          <a:stretch>
            <a:fillRect/>
          </a:stretch>
        </p:blipFill>
        <p:spPr>
          <a:xfrm>
            <a:off x="475828" y="4029227"/>
            <a:ext cx="4630634" cy="2471830"/>
          </a:xfrm>
          <a:prstGeom prst="rect">
            <a:avLst/>
          </a:prstGeom>
        </p:spPr>
      </p:pic>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smtClean="0"/>
              <a:t>Common consent</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6" name="Oval 5"/>
          <p:cNvSpPr/>
          <p:nvPr/>
        </p:nvSpPr>
        <p:spPr bwMode="auto">
          <a:xfrm>
            <a:off x="5212408" y="1759921"/>
            <a:ext cx="3108944" cy="1371585"/>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11375536" cy="3290749"/>
          </a:xfrm>
        </p:spPr>
        <p:txBody>
          <a:bodyPr vert="horz" lIns="146304" tIns="91440" rIns="146304" bIns="91440" rtlCol="0">
            <a:noAutofit/>
          </a:bodyPr>
          <a:lstStyle/>
          <a:p>
            <a:r>
              <a:rPr lang="en-US" sz="4000" dirty="0"/>
              <a:t>Azure AD graph, Exchange, SharePoint</a:t>
            </a:r>
            <a:r>
              <a:rPr lang="en-US" sz="4000" dirty="0" smtClean="0"/>
              <a:t>,…</a:t>
            </a:r>
            <a:endParaRPr lang="en-US" sz="4000" dirty="0"/>
          </a:p>
          <a:p>
            <a:r>
              <a:rPr lang="en-US" sz="4000" dirty="0"/>
              <a:t>Device apps and standalone </a:t>
            </a:r>
            <a:r>
              <a:rPr lang="en-US" sz="4000" dirty="0" smtClean="0"/>
              <a:t>websites</a:t>
            </a:r>
            <a:endParaRPr lang="en-US" sz="4000" dirty="0"/>
          </a:p>
          <a:p>
            <a:r>
              <a:rPr lang="en-US" sz="4000" dirty="0"/>
              <a:t>Admin and end-user consent</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t>
            </a:r>
            <a:r>
              <a:rPr lang="en-US" sz="5400" dirty="0" smtClean="0"/>
              <a:t>authentication </a:t>
            </a:r>
            <a:r>
              <a:rPr lang="en-US" sz="5400" dirty="0"/>
              <a:t>flow for Office 365</a:t>
            </a:r>
          </a:p>
        </p:txBody>
      </p:sp>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purl.org/dc/terms/"/>
    <ds:schemaRef ds:uri="5fad15d0-477e-40da-a20d-40d4ca777cbd"/>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15301</TotalTime>
  <Words>1363</Words>
  <Application>Microsoft Office PowerPoint</Application>
  <PresentationFormat>Custom</PresentationFormat>
  <Paragraphs>158</Paragraphs>
  <Slides>35</Slides>
  <Notes>9</Notes>
  <HiddenSlides>1</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35</vt:i4>
      </vt:variant>
    </vt:vector>
  </HeadingPairs>
  <TitlesOfParts>
    <vt:vector size="53" baseType="lpstr">
      <vt:lpstr>Arial</vt:lpstr>
      <vt:lpstr>Calibri</vt:lpstr>
      <vt:lpstr>Consolas</vt:lpstr>
      <vt:lpstr>Courier New</vt:lpstr>
      <vt:lpstr>Segoe Pro Light</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2_5-30055_Office Template 2012 - 16x9 - White Background</vt:lpstr>
      <vt:lpstr>2_TEE14 Speaker PPT Template</vt:lpstr>
      <vt:lpstr>3_5-30055_Office Template 2012 - 16x9 - White Background</vt:lpstr>
      <vt:lpstr>4_5-30055_Office Template 2012 - 16x9 - White Background</vt:lpstr>
      <vt:lpstr>Office 365 Development</vt:lpstr>
      <vt:lpstr>Course Agenda</vt:lpstr>
      <vt:lpstr>Getting started with the Office 365 APIs</vt:lpstr>
      <vt:lpstr>Agenda</vt:lpstr>
      <vt:lpstr>Vision</vt:lpstr>
      <vt:lpstr>Intro to the Office 365 APIs</vt:lpstr>
      <vt:lpstr>Office 365 device apps</vt:lpstr>
      <vt:lpstr>Common consent</vt:lpstr>
      <vt:lpstr>Single authentication flow for Office 365</vt:lpstr>
      <vt:lpstr>Secure protocol</vt:lpstr>
      <vt:lpstr>Office 365 discovery services</vt:lpstr>
      <vt:lpstr>The SharePoint client APIs</vt:lpstr>
      <vt:lpstr>Office 365 APIs Roadmap</vt:lpstr>
      <vt:lpstr>Getting Started</vt:lpstr>
      <vt:lpstr>http://aka.ms/o365apis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the tools</vt:lpstr>
      <vt:lpstr>Visual Studio project support</vt:lpstr>
      <vt:lpstr>PowerPoint Presentation</vt:lpstr>
      <vt:lpstr>PowerPoint Presentation</vt:lpstr>
      <vt:lpstr>PowerPoint Presentation</vt:lpstr>
      <vt:lpstr>Demos</vt:lpstr>
      <vt:lpstr>PowerPoint Presentation</vt:lpstr>
      <vt:lpstr>PowerPoint Presentation</vt:lpstr>
      <vt:lpstr>Summary</vt:lpstr>
      <vt:lpstr>PowerPoint Presentation</vt:lpstr>
      <vt:lpstr>Feedback</vt:lpstr>
      <vt:lpstr>PowerPoint Presentation</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Jeremy Thake</cp:lastModifiedBy>
  <cp:revision>433</cp:revision>
  <dcterms:created xsi:type="dcterms:W3CDTF">2013-10-21T21:40:33Z</dcterms:created>
  <dcterms:modified xsi:type="dcterms:W3CDTF">2014-11-21T19:31:14Z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